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Raleway" pitchFamily="2" charset="77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8AEF3D-3B87-4408-B76B-B67235C705D7}">
  <a:tblStyle styleId="{F48AEF3D-3B87-4408-B76B-B67235C705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6"/>
  </p:normalViewPr>
  <p:slideViewPr>
    <p:cSldViewPr snapToGrid="0">
      <p:cViewPr varScale="1">
        <p:scale>
          <a:sx n="152" d="100"/>
          <a:sy n="152" d="100"/>
        </p:scale>
        <p:origin x="50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b042d09d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b042d09d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25f6ac7e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25f6ac7e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79de0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79de098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79de098d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79de098d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3a753ef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3a753ef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3a753ef9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3a753ef9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3a753ef9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b3a753ef9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3a753ef9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b3a753ef9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3a753ef9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b3a753ef9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3a753ef9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b3a753ef9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3a753ef9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b3a753ef9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7c17d97e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7c17d97e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b3a753ef9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b3a753ef9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b25f6ac7e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b25f6ac7e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b042d09d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ab042d09d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b79de098d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b79de098d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79de098d7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b79de098d7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b042d09da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b042d09d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25f6ac7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25f6ac7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b333828b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b333828b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60351c19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60351c19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79de098d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b79de098d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60351c1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60351c1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79de098d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79de098d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vateekul/digitalhealth-ai2025/blob/main/code/Class04_YOLO/Lab_4_1_ultralyricshub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/10.1145/3193289/full/#sec-licens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/10.1145/3193289/full/#sec-licens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roboflow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pvateekul/digitalhealth-ai2025/blob/main/code/Class04_YOLO/polyp_detect.zi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pvateekul/digitalhealth-ai2025/blob/main/code/Class06_Roboflow/polyp_image.zip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pvateekul/digitalhealth-ai2025/blob/main/code/Class06_Roboflow/Lab_6_1_Detection.ipynb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vateekul/digitalhealth-ai2025/blob/main/code/Class04_YOLO/polyp_detect.zi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lab.research.google.com/github/pvateekul/digitalhealth-ai2025/blob/main/code/Class06_Roboflow/Lab_6_2_Segmentation.ipyn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roboflow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sam3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700"/>
              <a:t>Lab 6: Imaging tools (Roboflow)</a:t>
            </a:r>
            <a:endParaRPr sz="3700"/>
          </a:p>
        </p:txBody>
      </p:sp>
      <p:sp>
        <p:nvSpPr>
          <p:cNvPr id="104" name="Google Shape;104;p25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3099704 AI for Digital Health (2025/2)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323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Lab 6.1: Object detection dataset  (Polyp Detection)</a:t>
            </a:r>
            <a:endParaRPr/>
          </a:p>
        </p:txBody>
      </p:sp>
      <p:sp>
        <p:nvSpPr>
          <p:cNvPr id="185" name="Google Shape;185;p34"/>
          <p:cNvSpPr txBox="1"/>
          <p:nvPr/>
        </p:nvSpPr>
        <p:spPr>
          <a:xfrm>
            <a:off x="5437926" y="1140813"/>
            <a:ext cx="1646400" cy="4002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Source Sans Pro"/>
                <a:ea typeface="Source Sans Pro"/>
                <a:cs typeface="Source Sans Pro"/>
                <a:sym typeface="Source Sans Pro"/>
              </a:rPr>
              <a:t>Ultralytics Hub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7563000" y="1140800"/>
            <a:ext cx="1515600" cy="400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Colab</a:t>
            </a:r>
            <a:endParaRPr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4"/>
          <p:cNvSpPr/>
          <p:nvPr/>
        </p:nvSpPr>
        <p:spPr>
          <a:xfrm>
            <a:off x="5437938" y="1781838"/>
            <a:ext cx="1646400" cy="43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Upload dataset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Google Shape;189;p34"/>
          <p:cNvSpPr/>
          <p:nvPr/>
        </p:nvSpPr>
        <p:spPr>
          <a:xfrm>
            <a:off x="5437938" y="2571163"/>
            <a:ext cx="1646400" cy="556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Tune hyperparameter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34"/>
          <p:cNvSpPr/>
          <p:nvPr/>
        </p:nvSpPr>
        <p:spPr>
          <a:xfrm>
            <a:off x="5437938" y="3485288"/>
            <a:ext cx="1646400" cy="43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Train model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Google Shape;191;p34"/>
          <p:cNvSpPr/>
          <p:nvPr/>
        </p:nvSpPr>
        <p:spPr>
          <a:xfrm>
            <a:off x="5405238" y="4274613"/>
            <a:ext cx="1711800" cy="43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Download model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2" name="Google Shape;192;p34"/>
          <p:cNvCxnSpPr>
            <a:stCxn id="188" idx="2"/>
            <a:endCxn id="189" idx="0"/>
          </p:cNvCxnSpPr>
          <p:nvPr/>
        </p:nvCxnSpPr>
        <p:spPr>
          <a:xfrm>
            <a:off x="6261138" y="2213238"/>
            <a:ext cx="0" cy="35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34"/>
          <p:cNvCxnSpPr>
            <a:stCxn id="189" idx="2"/>
            <a:endCxn id="190" idx="0"/>
          </p:cNvCxnSpPr>
          <p:nvPr/>
        </p:nvCxnSpPr>
        <p:spPr>
          <a:xfrm>
            <a:off x="6261138" y="3127363"/>
            <a:ext cx="0" cy="35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34"/>
          <p:cNvCxnSpPr>
            <a:stCxn id="190" idx="2"/>
            <a:endCxn id="191" idx="0"/>
          </p:cNvCxnSpPr>
          <p:nvPr/>
        </p:nvCxnSpPr>
        <p:spPr>
          <a:xfrm>
            <a:off x="6261138" y="3916688"/>
            <a:ext cx="0" cy="35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34"/>
          <p:cNvSpPr/>
          <p:nvPr/>
        </p:nvSpPr>
        <p:spPr>
          <a:xfrm>
            <a:off x="7497600" y="1781825"/>
            <a:ext cx="1646400" cy="43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Load dataset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" name="Google Shape;196;p34"/>
          <p:cNvSpPr/>
          <p:nvPr/>
        </p:nvSpPr>
        <p:spPr>
          <a:xfrm>
            <a:off x="7497600" y="2571125"/>
            <a:ext cx="1646400" cy="43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Load model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7497600" y="3360438"/>
            <a:ext cx="1646400" cy="556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Inference &amp; evaluate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8" name="Google Shape;198;p34"/>
          <p:cNvCxnSpPr>
            <a:stCxn id="195" idx="2"/>
            <a:endCxn id="196" idx="0"/>
          </p:cNvCxnSpPr>
          <p:nvPr/>
        </p:nvCxnSpPr>
        <p:spPr>
          <a:xfrm>
            <a:off x="8320800" y="2213225"/>
            <a:ext cx="0" cy="35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34"/>
          <p:cNvCxnSpPr>
            <a:stCxn id="196" idx="2"/>
            <a:endCxn id="197" idx="0"/>
          </p:cNvCxnSpPr>
          <p:nvPr/>
        </p:nvCxnSpPr>
        <p:spPr>
          <a:xfrm>
            <a:off x="8320800" y="3002525"/>
            <a:ext cx="0" cy="35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34"/>
          <p:cNvCxnSpPr>
            <a:stCxn id="191" idx="3"/>
            <a:endCxn id="196" idx="1"/>
          </p:cNvCxnSpPr>
          <p:nvPr/>
        </p:nvCxnSpPr>
        <p:spPr>
          <a:xfrm rot="10800000" flipH="1">
            <a:off x="7117038" y="2786913"/>
            <a:ext cx="380700" cy="1703400"/>
          </a:xfrm>
          <a:prstGeom prst="bentConnector3">
            <a:avLst>
              <a:gd name="adj1" fmla="val 499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34"/>
          <p:cNvCxnSpPr>
            <a:endCxn id="196" idx="1"/>
          </p:cNvCxnSpPr>
          <p:nvPr/>
        </p:nvCxnSpPr>
        <p:spPr>
          <a:xfrm>
            <a:off x="7321800" y="2786825"/>
            <a:ext cx="1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" name="Google Shape;202;p34"/>
          <p:cNvSpPr txBox="1"/>
          <p:nvPr/>
        </p:nvSpPr>
        <p:spPr>
          <a:xfrm>
            <a:off x="3357413" y="1145400"/>
            <a:ext cx="1646400" cy="400200"/>
          </a:xfrm>
          <a:prstGeom prst="rect">
            <a:avLst/>
          </a:prstGeom>
          <a:solidFill>
            <a:srgbClr val="D9D2E9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Source Sans Pro"/>
                <a:ea typeface="Source Sans Pro"/>
                <a:cs typeface="Source Sans Pro"/>
                <a:sym typeface="Source Sans Pro"/>
              </a:rPr>
              <a:t>Roboflow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34"/>
          <p:cNvSpPr/>
          <p:nvPr/>
        </p:nvSpPr>
        <p:spPr>
          <a:xfrm>
            <a:off x="3357425" y="1786425"/>
            <a:ext cx="1646400" cy="43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Create dataset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04" name="Google Shape;204;p34"/>
          <p:cNvCxnSpPr>
            <a:stCxn id="203" idx="3"/>
            <a:endCxn id="188" idx="1"/>
          </p:cNvCxnSpPr>
          <p:nvPr/>
        </p:nvCxnSpPr>
        <p:spPr>
          <a:xfrm rot="10800000" flipH="1">
            <a:off x="5003825" y="1997625"/>
            <a:ext cx="4341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5" name="Google Shape;205;p34"/>
          <p:cNvSpPr txBox="1"/>
          <p:nvPr/>
        </p:nvSpPr>
        <p:spPr>
          <a:xfrm>
            <a:off x="78650" y="1101275"/>
            <a:ext cx="3278700" cy="3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this lab, we will repeat the experiment from </a:t>
            </a:r>
            <a:r>
              <a:rPr lang="th" sz="18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 4.1 (YOLOv8n)</a:t>
            </a:r>
            <a:r>
              <a:rPr lang="th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but the dataset will be created using Roboflow instead.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AutoNum type="arabicParenR"/>
            </a:pPr>
            <a:r>
              <a:rPr lang="th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Load image from GitHub.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AutoNum type="arabicParenR"/>
            </a:pPr>
            <a:r>
              <a:rPr lang="th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an object detection dataset in Roboflow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AutoNum type="arabicParenR"/>
            </a:pPr>
            <a:r>
              <a:rPr lang="th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 YOLO model in the Ultralytics Hub.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AutoNum type="arabicParenR"/>
            </a:pPr>
            <a:r>
              <a:rPr lang="th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evaluate YOLO in </a:t>
            </a:r>
            <a:r>
              <a:rPr lang="th" sz="1800" u="sng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Lab_6_1_ultralyricshub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Dataset: </a:t>
            </a:r>
            <a:r>
              <a:rPr lang="th" u="sng">
                <a:solidFill>
                  <a:schemeClr val="hlink"/>
                </a:solidFill>
                <a:hlinkClick r:id="rId3"/>
              </a:rPr>
              <a:t>kvasir dataset</a:t>
            </a:r>
            <a:r>
              <a:rPr lang="th"/>
              <a:t> (2017)</a:t>
            </a:r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26900" cy="3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th" b="1">
                <a:solidFill>
                  <a:schemeClr val="dk2"/>
                </a:solidFill>
              </a:rPr>
              <a:t>Kvasir dataset </a:t>
            </a:r>
            <a:r>
              <a:rPr lang="th" sz="1900">
                <a:solidFill>
                  <a:schemeClr val="dk2"/>
                </a:solidFill>
              </a:rPr>
              <a:t>consists of  4,000 annotated images, including 8 classes  showing anatomical landmarks, pathological findings, or endoscopic procedures in the GI tract.</a:t>
            </a:r>
            <a:endParaRPr sz="19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th">
                <a:solidFill>
                  <a:schemeClr val="dk2"/>
                </a:solidFill>
              </a:rPr>
              <a:t>The dataset consist of the images with different resolutions, from 720x576 up to 1920x1072 pixels in JPG format and documents in JSON format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th">
                <a:solidFill>
                  <a:schemeClr val="dk2"/>
                </a:solidFill>
              </a:rPr>
              <a:t>The dataset was released in 2017 by the </a:t>
            </a:r>
            <a:r>
              <a:rPr lang="th" b="1">
                <a:solidFill>
                  <a:schemeClr val="dk2"/>
                </a:solidFill>
              </a:rPr>
              <a:t>Simula Research Laboratory, Norway.</a:t>
            </a:r>
            <a:endParaRPr b="1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th">
                <a:solidFill>
                  <a:srgbClr val="FF0000"/>
                </a:solidFill>
              </a:rPr>
              <a:t>To keep the experiment simple and easy to follow, we selected only </a:t>
            </a:r>
            <a:r>
              <a:rPr lang="th" b="1">
                <a:solidFill>
                  <a:srgbClr val="FF0000"/>
                </a:solidFill>
              </a:rPr>
              <a:t>100 images</a:t>
            </a:r>
            <a:r>
              <a:rPr lang="th">
                <a:solidFill>
                  <a:srgbClr val="FF0000"/>
                </a:solidFill>
              </a:rPr>
              <a:t>. These images are used to create target annotations for </a:t>
            </a:r>
            <a:r>
              <a:rPr lang="th" b="1">
                <a:solidFill>
                  <a:srgbClr val="FF0000"/>
                </a:solidFill>
              </a:rPr>
              <a:t>detection (Lab6.1) and segmentation (Lab6.2)</a:t>
            </a:r>
            <a:r>
              <a:rPr lang="th">
                <a:solidFill>
                  <a:srgbClr val="FF0000"/>
                </a:solidFill>
              </a:rPr>
              <a:t> in Roboflow.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2" name="Google Shape;212;p35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914800" y="4496500"/>
            <a:ext cx="739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figure shows the example images, bounding box, and mask from Kvasir-SEG. The white mask shows the area covered by the polyp region, and the background regions contain non-polyp tissue pixels.</a:t>
            </a:r>
            <a:endParaRPr sz="11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Dataset: </a:t>
            </a:r>
            <a:r>
              <a:rPr lang="th" u="sng">
                <a:solidFill>
                  <a:schemeClr val="hlink"/>
                </a:solidFill>
                <a:hlinkClick r:id="rId3"/>
              </a:rPr>
              <a:t>kvasir dataset</a:t>
            </a:r>
            <a:r>
              <a:rPr lang="th"/>
              <a:t> (2017)</a:t>
            </a:r>
            <a:endParaRPr/>
          </a:p>
        </p:txBody>
      </p:sp>
      <p:pic>
        <p:nvPicPr>
          <p:cNvPr id="220" name="Google Shape;220;p36" title="Kvasir-se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00" y="1210700"/>
            <a:ext cx="7439876" cy="3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Lab 6.1: Object detection dataset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37" title="Projects - Google Chrome 12_26_2025 12_51_59 PM.png"/>
          <p:cNvPicPr preferRelativeResize="0"/>
          <p:nvPr/>
        </p:nvPicPr>
        <p:blipFill rotWithShape="1">
          <a:blip r:embed="rId3">
            <a:alphaModFix/>
          </a:blip>
          <a:srcRect t="10841"/>
          <a:stretch/>
        </p:blipFill>
        <p:spPr>
          <a:xfrm>
            <a:off x="1109463" y="1662725"/>
            <a:ext cx="7028074" cy="33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/>
          <p:nvPr/>
        </p:nvSpPr>
        <p:spPr>
          <a:xfrm>
            <a:off x="2192300" y="3583275"/>
            <a:ext cx="2598600" cy="31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569900" y="1142375"/>
            <a:ext cx="584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arenR"/>
            </a:pPr>
            <a:r>
              <a:rPr lang="th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Sign in </a:t>
            </a:r>
            <a:r>
              <a:rPr lang="th" sz="1800" b="1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Roboflow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Lab 6.1: Object detection dataset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38" title="Projects - Google Chrome 12_26_2025 12_51_59 PM.png"/>
          <p:cNvPicPr preferRelativeResize="0"/>
          <p:nvPr/>
        </p:nvPicPr>
        <p:blipFill rotWithShape="1">
          <a:blip r:embed="rId3">
            <a:alphaModFix/>
          </a:blip>
          <a:srcRect t="10841"/>
          <a:stretch/>
        </p:blipFill>
        <p:spPr>
          <a:xfrm>
            <a:off x="1057963" y="1595550"/>
            <a:ext cx="7028074" cy="33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 title="Projects - Google Chrome 12_26_2025 12_58_28 PM.png"/>
          <p:cNvPicPr preferRelativeResize="0"/>
          <p:nvPr/>
        </p:nvPicPr>
        <p:blipFill rotWithShape="1">
          <a:blip r:embed="rId4">
            <a:alphaModFix/>
          </a:blip>
          <a:srcRect t="10841"/>
          <a:stretch/>
        </p:blipFill>
        <p:spPr>
          <a:xfrm>
            <a:off x="1057975" y="1595550"/>
            <a:ext cx="7028050" cy="33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 title="Create Project - Google Chrome 12_26_2025 1_18_30 PM.png"/>
          <p:cNvPicPr preferRelativeResize="0"/>
          <p:nvPr/>
        </p:nvPicPr>
        <p:blipFill rotWithShape="1">
          <a:blip r:embed="rId5">
            <a:alphaModFix/>
          </a:blip>
          <a:srcRect t="10841"/>
          <a:stretch/>
        </p:blipFill>
        <p:spPr>
          <a:xfrm>
            <a:off x="1057975" y="1595550"/>
            <a:ext cx="7028050" cy="33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/>
          <p:nvPr/>
        </p:nvSpPr>
        <p:spPr>
          <a:xfrm>
            <a:off x="4321375" y="4691700"/>
            <a:ext cx="858900" cy="23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569900" y="1142375"/>
            <a:ext cx="5843400" cy="61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2)</a:t>
            </a:r>
            <a:r>
              <a:rPr lang="en-US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 new project </a:t>
            </a:r>
            <a:r>
              <a:rPr lang="th" sz="17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(Object Detection) </a:t>
            </a:r>
            <a:endParaRPr sz="1800" b="1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Lab 6.1: Object detection dataset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39" title="Projects - Google Chrome 12_26_2025 12_58_28 PM.png"/>
          <p:cNvPicPr preferRelativeResize="0"/>
          <p:nvPr/>
        </p:nvPicPr>
        <p:blipFill rotWithShape="1">
          <a:blip r:embed="rId3">
            <a:alphaModFix/>
          </a:blip>
          <a:srcRect t="10841"/>
          <a:stretch/>
        </p:blipFill>
        <p:spPr>
          <a:xfrm>
            <a:off x="1057975" y="1576700"/>
            <a:ext cx="7028050" cy="33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9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569900" y="1142375"/>
            <a:ext cx="7409400" cy="61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3)</a:t>
            </a:r>
            <a:r>
              <a:rPr lang="en-US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Download the dataset from </a:t>
            </a:r>
            <a:r>
              <a:rPr lang="th" sz="1700" u="sng" dirty="0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then upload it to </a:t>
            </a:r>
            <a:r>
              <a:rPr lang="th" sz="17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Roboflow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800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Lab 6.1: Object detection dataset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4" name="Google Shape;254;p40" title="Projects - Google Chrome 12_26_2025 12_51_59 PM.png"/>
          <p:cNvPicPr preferRelativeResize="0"/>
          <p:nvPr/>
        </p:nvPicPr>
        <p:blipFill rotWithShape="1">
          <a:blip r:embed="rId3">
            <a:alphaModFix/>
          </a:blip>
          <a:srcRect t="10841"/>
          <a:stretch/>
        </p:blipFill>
        <p:spPr>
          <a:xfrm>
            <a:off x="1057963" y="1586125"/>
            <a:ext cx="7028074" cy="33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 title="Projects - Google Chrome 12_26_2025 12_58_28 PM.png"/>
          <p:cNvPicPr preferRelativeResize="0"/>
          <p:nvPr/>
        </p:nvPicPr>
        <p:blipFill rotWithShape="1">
          <a:blip r:embed="rId4">
            <a:alphaModFix/>
          </a:blip>
          <a:srcRect t="10841"/>
          <a:stretch/>
        </p:blipFill>
        <p:spPr>
          <a:xfrm>
            <a:off x="1057975" y="1586125"/>
            <a:ext cx="7028050" cy="33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 title="skin_cancer_detection Dataset _ Upload - Google Chrome 12_26_2025 1_19_10 PM.png"/>
          <p:cNvPicPr preferRelativeResize="0"/>
          <p:nvPr/>
        </p:nvPicPr>
        <p:blipFill rotWithShape="1">
          <a:blip r:embed="rId5">
            <a:alphaModFix/>
          </a:blip>
          <a:srcRect t="10841"/>
          <a:stretch/>
        </p:blipFill>
        <p:spPr>
          <a:xfrm>
            <a:off x="1057975" y="1586125"/>
            <a:ext cx="7028050" cy="33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0"/>
          <p:cNvSpPr/>
          <p:nvPr/>
        </p:nvSpPr>
        <p:spPr>
          <a:xfrm>
            <a:off x="6947050" y="2745850"/>
            <a:ext cx="829800" cy="232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8" name="Google Shape;258;p40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0"/>
          <p:cNvSpPr txBox="1"/>
          <p:nvPr/>
        </p:nvSpPr>
        <p:spPr>
          <a:xfrm>
            <a:off x="569900" y="1142375"/>
            <a:ext cx="7409400" cy="61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3)</a:t>
            </a:r>
            <a:r>
              <a:rPr lang="en-US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Download the dataset from </a:t>
            </a:r>
            <a:r>
              <a:rPr lang="th" sz="1700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GitHub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then upload it to </a:t>
            </a:r>
            <a:r>
              <a:rPr lang="th" sz="17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Roboflow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800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Lab 6.1: Object detection dataset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41" title="Projects - Google Chrome 12_26_2025 12_51_59 PM.png"/>
          <p:cNvPicPr preferRelativeResize="0"/>
          <p:nvPr/>
        </p:nvPicPr>
        <p:blipFill rotWithShape="1">
          <a:blip r:embed="rId3">
            <a:alphaModFix/>
          </a:blip>
          <a:srcRect t="10841"/>
          <a:stretch/>
        </p:blipFill>
        <p:spPr>
          <a:xfrm>
            <a:off x="1057963" y="1604975"/>
            <a:ext cx="7028074" cy="33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 title="Projects - Google Chrome 12_26_2025 12_58_28 PM.png"/>
          <p:cNvPicPr preferRelativeResize="0"/>
          <p:nvPr/>
        </p:nvPicPr>
        <p:blipFill rotWithShape="1">
          <a:blip r:embed="rId4">
            <a:alphaModFix/>
          </a:blip>
          <a:srcRect t="10841"/>
          <a:stretch/>
        </p:blipFill>
        <p:spPr>
          <a:xfrm>
            <a:off x="1057975" y="1604975"/>
            <a:ext cx="7028050" cy="33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 title="skin_cancer_detection Dataset _ Upload - Google Chrome 12_26_2025 1_19_25 PM.png"/>
          <p:cNvPicPr preferRelativeResize="0"/>
          <p:nvPr/>
        </p:nvPicPr>
        <p:blipFill rotWithShape="1">
          <a:blip r:embed="rId5">
            <a:alphaModFix/>
          </a:blip>
          <a:srcRect t="10841"/>
          <a:stretch/>
        </p:blipFill>
        <p:spPr>
          <a:xfrm>
            <a:off x="1057975" y="1604975"/>
            <a:ext cx="7028050" cy="33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1"/>
          <p:cNvSpPr/>
          <p:nvPr/>
        </p:nvSpPr>
        <p:spPr>
          <a:xfrm>
            <a:off x="6243675" y="2985550"/>
            <a:ext cx="1669500" cy="298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569900" y="1142375"/>
            <a:ext cx="7409400" cy="61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4)</a:t>
            </a:r>
            <a:r>
              <a:rPr lang="en-US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Check “</a:t>
            </a:r>
            <a:r>
              <a:rPr lang="th" sz="17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Label Myself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”</a:t>
            </a:r>
            <a:endParaRPr sz="1800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Lab 6.1: Object detection dataset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6" name="Google Shape;276;p42" title="Projects - Google Chrome 12_26_2025 12_51_59 PM.png"/>
          <p:cNvPicPr preferRelativeResize="0"/>
          <p:nvPr/>
        </p:nvPicPr>
        <p:blipFill rotWithShape="1">
          <a:blip r:embed="rId3">
            <a:alphaModFix/>
          </a:blip>
          <a:srcRect t="10841"/>
          <a:stretch/>
        </p:blipFill>
        <p:spPr>
          <a:xfrm>
            <a:off x="1057963" y="1614425"/>
            <a:ext cx="7028074" cy="33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2" title="Projects - Google Chrome 12_26_2025 12_58_28 PM.png"/>
          <p:cNvPicPr preferRelativeResize="0"/>
          <p:nvPr/>
        </p:nvPicPr>
        <p:blipFill rotWithShape="1">
          <a:blip r:embed="rId4">
            <a:alphaModFix/>
          </a:blip>
          <a:srcRect t="10841"/>
          <a:stretch/>
        </p:blipFill>
        <p:spPr>
          <a:xfrm>
            <a:off x="1057975" y="1614425"/>
            <a:ext cx="7028050" cy="33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 title="cju2i6acqvo6l0799u20fift8.jpg _ skin_cancer_detection - Google Chrome 12_26_2025 2_14_11 PM.png"/>
          <p:cNvPicPr preferRelativeResize="0"/>
          <p:nvPr/>
        </p:nvPicPr>
        <p:blipFill rotWithShape="1">
          <a:blip r:embed="rId5">
            <a:alphaModFix/>
          </a:blip>
          <a:srcRect t="10841"/>
          <a:stretch/>
        </p:blipFill>
        <p:spPr>
          <a:xfrm>
            <a:off x="1057975" y="1614426"/>
            <a:ext cx="7028050" cy="33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569900" y="1142375"/>
            <a:ext cx="7409400" cy="61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5)</a:t>
            </a:r>
            <a:r>
              <a:rPr lang="en-US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Label polyp</a:t>
            </a:r>
            <a:endParaRPr sz="1800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Lab6.1: Object detection dataset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p43" title="Projects - Google Chrome 12_26_2025 12_51_59 PM.png"/>
          <p:cNvPicPr preferRelativeResize="0"/>
          <p:nvPr/>
        </p:nvPicPr>
        <p:blipFill rotWithShape="1">
          <a:blip r:embed="rId3">
            <a:alphaModFix/>
          </a:blip>
          <a:srcRect t="10841"/>
          <a:stretch/>
        </p:blipFill>
        <p:spPr>
          <a:xfrm>
            <a:off x="1057963" y="1642725"/>
            <a:ext cx="7028074" cy="33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3" title="Projects - Google Chrome 12_26_2025 12_58_28 PM.png"/>
          <p:cNvPicPr preferRelativeResize="0"/>
          <p:nvPr/>
        </p:nvPicPr>
        <p:blipFill rotWithShape="1">
          <a:blip r:embed="rId4">
            <a:alphaModFix/>
          </a:blip>
          <a:srcRect t="10841"/>
          <a:stretch/>
        </p:blipFill>
        <p:spPr>
          <a:xfrm>
            <a:off x="1057975" y="1642725"/>
            <a:ext cx="7028050" cy="336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 title="skin_cancer_detection Dataset _ Upload - Google Chrome 12_26_2025 1_22_03 PM.png"/>
          <p:cNvPicPr preferRelativeResize="0"/>
          <p:nvPr/>
        </p:nvPicPr>
        <p:blipFill rotWithShape="1">
          <a:blip r:embed="rId5">
            <a:alphaModFix/>
          </a:blip>
          <a:srcRect t="10841"/>
          <a:stretch/>
        </p:blipFill>
        <p:spPr>
          <a:xfrm>
            <a:off x="1057975" y="1642725"/>
            <a:ext cx="7028050" cy="336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3"/>
          <p:cNvSpPr/>
          <p:nvPr/>
        </p:nvSpPr>
        <p:spPr>
          <a:xfrm>
            <a:off x="3503400" y="4519050"/>
            <a:ext cx="1669500" cy="298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0" name="Google Shape;290;p43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569900" y="1142375"/>
            <a:ext cx="7409400" cy="104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6)</a:t>
            </a:r>
            <a:r>
              <a:rPr lang="en-US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Split Train:60%, Validation:20%, Test:20%</a:t>
            </a:r>
            <a:endParaRPr sz="1800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2" name="Google Shape;292;p43"/>
          <p:cNvSpPr/>
          <p:nvPr/>
        </p:nvSpPr>
        <p:spPr>
          <a:xfrm>
            <a:off x="3503400" y="3119175"/>
            <a:ext cx="1977000" cy="45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Outline</a:t>
            </a:r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" b="1"/>
              <a:t>Objective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" b="1"/>
              <a:t>Material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" b="1"/>
              <a:t>- Colab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" b="1"/>
              <a:t>- Roboflow: Intro &amp; Limitation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" b="1"/>
              <a:t>Other Data Labeling Tools</a:t>
            </a:r>
            <a:endParaRPr b="1"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2"/>
          </p:nvPr>
        </p:nvSpPr>
        <p:spPr>
          <a:xfrm>
            <a:off x="4637500" y="1152475"/>
            <a:ext cx="41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" b="1">
                <a:highlight>
                  <a:srgbClr val="FFFF00"/>
                </a:highlight>
              </a:rPr>
              <a:t>Lab 6.1: Object detection dataset  (Polyp Detection)</a:t>
            </a:r>
            <a:r>
              <a:rPr lang="th" b="1"/>
              <a:t>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" b="1"/>
              <a:t>- Roboflow -&gt; Ultralytics HUB -&gt; Colab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" b="1">
                <a:highlight>
                  <a:srgbClr val="FFFF00"/>
                </a:highlight>
              </a:rPr>
              <a:t>Lab 6.2: Segmentation dataset (Polyp Segmentation) </a:t>
            </a:r>
            <a:endParaRPr b="1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th" b="1"/>
              <a:t>- Roboflow -&gt; Colab (MONAI)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Lab 6.1: Object detection dataset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44" title="Projects - Google Chrome 12_26_2025 12_51_59 PM.png"/>
          <p:cNvPicPr preferRelativeResize="0"/>
          <p:nvPr/>
        </p:nvPicPr>
        <p:blipFill rotWithShape="1">
          <a:blip r:embed="rId3">
            <a:alphaModFix/>
          </a:blip>
          <a:srcRect t="10841"/>
          <a:stretch/>
        </p:blipFill>
        <p:spPr>
          <a:xfrm>
            <a:off x="1532712" y="2114050"/>
            <a:ext cx="6078576" cy="290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 title="Projects - Google Chrome 12_26_2025 12_58_28 PM.png"/>
          <p:cNvPicPr preferRelativeResize="0"/>
          <p:nvPr/>
        </p:nvPicPr>
        <p:blipFill rotWithShape="1">
          <a:blip r:embed="rId4">
            <a:alphaModFix/>
          </a:blip>
          <a:srcRect t="10841"/>
          <a:stretch/>
        </p:blipFill>
        <p:spPr>
          <a:xfrm>
            <a:off x="1532723" y="2114050"/>
            <a:ext cx="6078557" cy="290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 title="skin_cancer_detection Dataset _ Upload - Google Chrome 12_26_2025 1_22_25 PM.png"/>
          <p:cNvPicPr preferRelativeResize="0"/>
          <p:nvPr/>
        </p:nvPicPr>
        <p:blipFill rotWithShape="1">
          <a:blip r:embed="rId5">
            <a:alphaModFix/>
          </a:blip>
          <a:srcRect t="10841"/>
          <a:stretch/>
        </p:blipFill>
        <p:spPr>
          <a:xfrm>
            <a:off x="1532723" y="2114050"/>
            <a:ext cx="6078557" cy="290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5748954" y="4002518"/>
            <a:ext cx="404700" cy="187800"/>
          </a:xfrm>
          <a:prstGeom prst="rect">
            <a:avLst/>
          </a:prstGeom>
          <a:noFill/>
          <a:ln w="8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75" tIns="79075" rIns="79075" bIns="790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2" name="Google Shape;302;p44"/>
          <p:cNvSpPr/>
          <p:nvPr/>
        </p:nvSpPr>
        <p:spPr>
          <a:xfrm>
            <a:off x="3014727" y="3310057"/>
            <a:ext cx="3101700" cy="187800"/>
          </a:xfrm>
          <a:prstGeom prst="rect">
            <a:avLst/>
          </a:prstGeom>
          <a:noFill/>
          <a:ln w="8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75" tIns="79075" rIns="79075" bIns="790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4"/>
          <p:cNvSpPr txBox="1"/>
          <p:nvPr/>
        </p:nvSpPr>
        <p:spPr>
          <a:xfrm>
            <a:off x="569900" y="1142375"/>
            <a:ext cx="7409400" cy="131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7)</a:t>
            </a:r>
            <a:r>
              <a:rPr lang="en-US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Download the dataset in two formats: (1) Ultralytics HUB format for training the model and (2) YOLOv8 format for evaluation using a Google Colab notebook.</a:t>
            </a:r>
            <a:endParaRPr sz="1800" dirty="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Lab 6.1: Object detection dataset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5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5"/>
          <p:cNvSpPr txBox="1"/>
          <p:nvPr/>
        </p:nvSpPr>
        <p:spPr>
          <a:xfrm>
            <a:off x="569900" y="1142375"/>
            <a:ext cx="7409400" cy="1470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8)</a:t>
            </a:r>
            <a:r>
              <a:rPr lang="en-US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 YOLOv8n in Ultralytics Hub 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9) Load model to run in </a:t>
            </a:r>
            <a:r>
              <a:rPr lang="th" sz="1700" u="sng" dirty="0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Lab_6_1_Detection</a:t>
            </a:r>
            <a:r>
              <a:rPr lang="th" sz="17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(in </a:t>
            </a:r>
            <a:r>
              <a:rPr lang="th" sz="17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Colab).</a:t>
            </a: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2" name="Google Shape;312;p45" title="Ultralytics HUB - Google Chrome 1_2_2026 12_45_07 PM.png"/>
          <p:cNvPicPr preferRelativeResize="0"/>
          <p:nvPr/>
        </p:nvPicPr>
        <p:blipFill rotWithShape="1">
          <a:blip r:embed="rId4">
            <a:alphaModFix/>
          </a:blip>
          <a:srcRect t="10658"/>
          <a:stretch/>
        </p:blipFill>
        <p:spPr>
          <a:xfrm>
            <a:off x="358450" y="2594849"/>
            <a:ext cx="4245802" cy="20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 title="Lab_6_1_Detection.ipynb - Colab - Google Chrome 1_3_2026 2_00_39 AM.png"/>
          <p:cNvPicPr preferRelativeResize="0"/>
          <p:nvPr/>
        </p:nvPicPr>
        <p:blipFill rotWithShape="1">
          <a:blip r:embed="rId5">
            <a:alphaModFix/>
          </a:blip>
          <a:srcRect t="10658"/>
          <a:stretch/>
        </p:blipFill>
        <p:spPr>
          <a:xfrm>
            <a:off x="4539750" y="2594850"/>
            <a:ext cx="4245802" cy="203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Lab 6.2: Segmentation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(Polyp Segmentation)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6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6"/>
          <p:cNvSpPr txBox="1">
            <a:spLocks noGrp="1"/>
          </p:cNvSpPr>
          <p:nvPr>
            <p:ph type="body" idx="1"/>
          </p:nvPr>
        </p:nvSpPr>
        <p:spPr>
          <a:xfrm>
            <a:off x="518350" y="1311350"/>
            <a:ext cx="4706100" cy="3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dk2"/>
                </a:solidFill>
              </a:rPr>
              <a:t>In this lab, we will repeat the experiment from </a:t>
            </a:r>
            <a:r>
              <a:rPr lang="th" b="1">
                <a:solidFill>
                  <a:schemeClr val="dk2"/>
                </a:solidFill>
              </a:rPr>
              <a:t>Lab 5.1 (2DUNet)</a:t>
            </a:r>
            <a:r>
              <a:rPr lang="th">
                <a:solidFill>
                  <a:schemeClr val="dk2"/>
                </a:solidFill>
              </a:rPr>
              <a:t>, but the dataset will be created using Roboflow instead.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th">
                <a:solidFill>
                  <a:schemeClr val="dk2"/>
                </a:solidFill>
              </a:rPr>
              <a:t>Load image from </a:t>
            </a:r>
            <a:r>
              <a:rPr lang="th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th">
                <a:solidFill>
                  <a:schemeClr val="dk2"/>
                </a:solidFill>
              </a:rPr>
              <a:t>Create segmentation dataset in Roboflow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th">
                <a:solidFill>
                  <a:schemeClr val="dk2"/>
                </a:solidFill>
              </a:rPr>
              <a:t>Download the dataset in segment formats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th">
                <a:solidFill>
                  <a:schemeClr val="dk2"/>
                </a:solidFill>
              </a:rPr>
              <a:t>Upload the dataset to </a:t>
            </a:r>
            <a:r>
              <a:rPr lang="th" u="sng">
                <a:solidFill>
                  <a:schemeClr val="hlink"/>
                </a:solidFill>
                <a:hlinkClick r:id="rId4"/>
              </a:rPr>
              <a:t>Lab_6_2_Segmentation</a:t>
            </a:r>
            <a:r>
              <a:rPr lang="th">
                <a:solidFill>
                  <a:schemeClr val="dk2"/>
                </a:solidFill>
              </a:rPr>
              <a:t>, then train and evaluate the model.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  <p:sp>
        <p:nvSpPr>
          <p:cNvPr id="321" name="Google Shape;321;p46"/>
          <p:cNvSpPr txBox="1"/>
          <p:nvPr/>
        </p:nvSpPr>
        <p:spPr>
          <a:xfrm>
            <a:off x="5474088" y="526100"/>
            <a:ext cx="1646400" cy="4002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Source Sans Pro"/>
                <a:ea typeface="Source Sans Pro"/>
                <a:cs typeface="Source Sans Pro"/>
                <a:sym typeface="Source Sans Pro"/>
              </a:rPr>
              <a:t>Roboflow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2" name="Google Shape;322;p46"/>
          <p:cNvSpPr/>
          <p:nvPr/>
        </p:nvSpPr>
        <p:spPr>
          <a:xfrm>
            <a:off x="5474100" y="1184625"/>
            <a:ext cx="1646400" cy="431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Create dataset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Google Shape;323;p46"/>
          <p:cNvSpPr/>
          <p:nvPr/>
        </p:nvSpPr>
        <p:spPr>
          <a:xfrm>
            <a:off x="7370100" y="1184625"/>
            <a:ext cx="1646400" cy="431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Load dataset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4" name="Google Shape;324;p46"/>
          <p:cNvSpPr/>
          <p:nvPr/>
        </p:nvSpPr>
        <p:spPr>
          <a:xfrm>
            <a:off x="7370100" y="1934038"/>
            <a:ext cx="1646400" cy="431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Create Model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5" name="Google Shape;325;p46"/>
          <p:cNvSpPr/>
          <p:nvPr/>
        </p:nvSpPr>
        <p:spPr>
          <a:xfrm>
            <a:off x="7337400" y="2683475"/>
            <a:ext cx="1711800" cy="431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Train Model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6" name="Google Shape;326;p46"/>
          <p:cNvSpPr/>
          <p:nvPr/>
        </p:nvSpPr>
        <p:spPr>
          <a:xfrm>
            <a:off x="7370100" y="3432900"/>
            <a:ext cx="1646400" cy="431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Load best model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7370100" y="4222188"/>
            <a:ext cx="1646400" cy="556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Inference &amp; evaluate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46"/>
          <p:cNvSpPr txBox="1"/>
          <p:nvPr/>
        </p:nvSpPr>
        <p:spPr>
          <a:xfrm>
            <a:off x="7435500" y="526100"/>
            <a:ext cx="1515600" cy="400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Colab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29" name="Google Shape;329;p46"/>
          <p:cNvCxnSpPr>
            <a:stCxn id="323" idx="2"/>
            <a:endCxn id="324" idx="0"/>
          </p:cNvCxnSpPr>
          <p:nvPr/>
        </p:nvCxnSpPr>
        <p:spPr>
          <a:xfrm>
            <a:off x="8193300" y="1616025"/>
            <a:ext cx="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46"/>
          <p:cNvCxnSpPr>
            <a:stCxn id="324" idx="2"/>
            <a:endCxn id="325" idx="0"/>
          </p:cNvCxnSpPr>
          <p:nvPr/>
        </p:nvCxnSpPr>
        <p:spPr>
          <a:xfrm>
            <a:off x="8193300" y="2365438"/>
            <a:ext cx="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46"/>
          <p:cNvCxnSpPr>
            <a:stCxn id="325" idx="2"/>
            <a:endCxn id="326" idx="0"/>
          </p:cNvCxnSpPr>
          <p:nvPr/>
        </p:nvCxnSpPr>
        <p:spPr>
          <a:xfrm>
            <a:off x="8193300" y="3114875"/>
            <a:ext cx="0" cy="3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2" name="Google Shape;332;p46"/>
          <p:cNvCxnSpPr>
            <a:stCxn id="326" idx="2"/>
            <a:endCxn id="327" idx="0"/>
          </p:cNvCxnSpPr>
          <p:nvPr/>
        </p:nvCxnSpPr>
        <p:spPr>
          <a:xfrm>
            <a:off x="8193300" y="3864300"/>
            <a:ext cx="0" cy="35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" name="Google Shape;333;p46"/>
          <p:cNvCxnSpPr>
            <a:stCxn id="322" idx="3"/>
            <a:endCxn id="323" idx="1"/>
          </p:cNvCxnSpPr>
          <p:nvPr/>
        </p:nvCxnSpPr>
        <p:spPr>
          <a:xfrm>
            <a:off x="7120500" y="1400325"/>
            <a:ext cx="24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Lab 6.2: Segmentation dataset </a:t>
            </a:r>
            <a:endParaRPr/>
          </a:p>
        </p:txBody>
      </p:sp>
      <p:pic>
        <p:nvPicPr>
          <p:cNvPr id="339" name="Google Shape;339;p47" title="Projects - Google Chrome 12_26_2025 12_51_59 PM.png"/>
          <p:cNvPicPr preferRelativeResize="0"/>
          <p:nvPr/>
        </p:nvPicPr>
        <p:blipFill rotWithShape="1">
          <a:blip r:embed="rId3">
            <a:alphaModFix/>
          </a:blip>
          <a:srcRect t="10841"/>
          <a:stretch/>
        </p:blipFill>
        <p:spPr>
          <a:xfrm>
            <a:off x="1532712" y="2114050"/>
            <a:ext cx="6078576" cy="290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7"/>
          <p:cNvSpPr/>
          <p:nvPr/>
        </p:nvSpPr>
        <p:spPr>
          <a:xfrm>
            <a:off x="5748954" y="4002518"/>
            <a:ext cx="404700" cy="187800"/>
          </a:xfrm>
          <a:prstGeom prst="rect">
            <a:avLst/>
          </a:prstGeom>
          <a:noFill/>
          <a:ln w="8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75" tIns="79075" rIns="79075" bIns="790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3014727" y="3310057"/>
            <a:ext cx="3101700" cy="187800"/>
          </a:xfrm>
          <a:prstGeom prst="rect">
            <a:avLst/>
          </a:prstGeom>
          <a:noFill/>
          <a:ln w="8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75" tIns="79075" rIns="79075" bIns="790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2" name="Google Shape;342;p47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7"/>
          <p:cNvSpPr txBox="1"/>
          <p:nvPr/>
        </p:nvSpPr>
        <p:spPr>
          <a:xfrm>
            <a:off x="569900" y="1142375"/>
            <a:ext cx="74094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Lab 6.2, the labeling process is the same as in Lab 6.1. However, when creating the project, you must select </a:t>
            </a:r>
            <a:r>
              <a:rPr lang="th" i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“Semantic Segmentation.”</a:t>
            </a:r>
            <a:r>
              <a:rPr lang="th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Additionally, during the download step, the dataset must be saved in the </a:t>
            </a:r>
            <a:r>
              <a:rPr lang="th" i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“Semantic Segmentation Masks”</a:t>
            </a:r>
            <a:r>
              <a:rPr lang="th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format.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700" y="2112393"/>
            <a:ext cx="6078601" cy="291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th"/>
              <a:t>Lab 6.2: Segmentation dataset </a:t>
            </a:r>
            <a:endParaRPr/>
          </a:p>
        </p:txBody>
      </p:sp>
      <p:pic>
        <p:nvPicPr>
          <p:cNvPr id="350" name="Google Shape;350;p48" title="Projects - Google Chrome 12_26_2025 12_51_59 PM.png"/>
          <p:cNvPicPr preferRelativeResize="0"/>
          <p:nvPr/>
        </p:nvPicPr>
        <p:blipFill rotWithShape="1">
          <a:blip r:embed="rId3">
            <a:alphaModFix/>
          </a:blip>
          <a:srcRect t="10841"/>
          <a:stretch/>
        </p:blipFill>
        <p:spPr>
          <a:xfrm>
            <a:off x="1532712" y="2114050"/>
            <a:ext cx="6078576" cy="290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 title="Projects - Google Chrome 12_26_2025 12_58_28 PM.png"/>
          <p:cNvPicPr preferRelativeResize="0"/>
          <p:nvPr/>
        </p:nvPicPr>
        <p:blipFill rotWithShape="1">
          <a:blip r:embed="rId4">
            <a:alphaModFix/>
          </a:blip>
          <a:srcRect t="10841"/>
          <a:stretch/>
        </p:blipFill>
        <p:spPr>
          <a:xfrm>
            <a:off x="1532723" y="2114050"/>
            <a:ext cx="6078557" cy="290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8" title="skin_cancer_detection Dataset _ Upload - Google Chrome 12_26_2025 1_22_25 PM.png"/>
          <p:cNvPicPr preferRelativeResize="0"/>
          <p:nvPr/>
        </p:nvPicPr>
        <p:blipFill rotWithShape="1">
          <a:blip r:embed="rId5">
            <a:alphaModFix/>
          </a:blip>
          <a:srcRect t="10841"/>
          <a:stretch/>
        </p:blipFill>
        <p:spPr>
          <a:xfrm>
            <a:off x="1532723" y="2114050"/>
            <a:ext cx="6078557" cy="290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8"/>
          <p:cNvSpPr/>
          <p:nvPr/>
        </p:nvSpPr>
        <p:spPr>
          <a:xfrm>
            <a:off x="5748954" y="4002518"/>
            <a:ext cx="404700" cy="187800"/>
          </a:xfrm>
          <a:prstGeom prst="rect">
            <a:avLst/>
          </a:prstGeom>
          <a:noFill/>
          <a:ln w="8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75" tIns="79075" rIns="79075" bIns="790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4" name="Google Shape;354;p48"/>
          <p:cNvSpPr/>
          <p:nvPr/>
        </p:nvSpPr>
        <p:spPr>
          <a:xfrm>
            <a:off x="3014727" y="3310057"/>
            <a:ext cx="3101700" cy="187800"/>
          </a:xfrm>
          <a:prstGeom prst="rect">
            <a:avLst/>
          </a:prstGeom>
          <a:noFill/>
          <a:ln w="82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9075" tIns="79075" rIns="79075" bIns="790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48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8"/>
          <p:cNvSpPr txBox="1"/>
          <p:nvPr/>
        </p:nvSpPr>
        <p:spPr>
          <a:xfrm>
            <a:off x="569900" y="1142375"/>
            <a:ext cx="74094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Lab 6.2, the labeling process is the same as in Lab 6.1. However, when creating the project, you must select </a:t>
            </a:r>
            <a:r>
              <a:rPr lang="th" i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“Semantic Segmentation.”</a:t>
            </a:r>
            <a:r>
              <a:rPr lang="th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Additionally, during the download step, the dataset must be saved in the </a:t>
            </a:r>
            <a:r>
              <a:rPr lang="th" i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“Semantic Segmentation Masks”</a:t>
            </a:r>
            <a:r>
              <a:rPr lang="th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format.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2725" y="2086912"/>
            <a:ext cx="6140640" cy="29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Objective</a:t>
            </a:r>
            <a:endParaRPr/>
          </a:p>
        </p:txBody>
      </p:sp>
      <p:cxnSp>
        <p:nvCxnSpPr>
          <p:cNvPr id="117" name="Google Shape;117;p27"/>
          <p:cNvCxnSpPr/>
          <p:nvPr/>
        </p:nvCxnSpPr>
        <p:spPr>
          <a:xfrm>
            <a:off x="5628950" y="1854275"/>
            <a:ext cx="0" cy="28203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18" name="Google Shape;118;p27" title="Google_Colab_pi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950" y="1854275"/>
            <a:ext cx="1457377" cy="8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311700" y="1312875"/>
            <a:ext cx="5042100" cy="20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th">
                <a:solidFill>
                  <a:schemeClr val="dk2"/>
                </a:solidFill>
              </a:rPr>
              <a:t>Use the </a:t>
            </a:r>
            <a:r>
              <a:rPr lang="th" b="1">
                <a:solidFill>
                  <a:schemeClr val="dk2"/>
                </a:solidFill>
              </a:rPr>
              <a:t>Roboflow</a:t>
            </a:r>
            <a:r>
              <a:rPr lang="th">
                <a:solidFill>
                  <a:schemeClr val="dk2"/>
                </a:solidFill>
              </a:rPr>
              <a:t> to create a dataset.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th">
                <a:solidFill>
                  <a:schemeClr val="dk2"/>
                </a:solidFill>
              </a:rPr>
              <a:t>Use the created dataset to train the model (YOLO, UNet).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1" name="Google Shape;121;p27" title="images.png"/>
          <p:cNvPicPr preferRelativeResize="0"/>
          <p:nvPr/>
        </p:nvPicPr>
        <p:blipFill rotWithShape="1">
          <a:blip r:embed="rId4">
            <a:alphaModFix/>
          </a:blip>
          <a:srcRect r="6620"/>
          <a:stretch/>
        </p:blipFill>
        <p:spPr>
          <a:xfrm>
            <a:off x="5746250" y="3206825"/>
            <a:ext cx="3110775" cy="9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Material</a:t>
            </a:r>
            <a:endParaRPr/>
          </a:p>
        </p:txBody>
      </p:sp>
      <p:sp>
        <p:nvSpPr>
          <p:cNvPr id="127" name="Google Shape;127;p28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380925" y="1373050"/>
            <a:ext cx="71859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th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With </a:t>
            </a:r>
            <a:r>
              <a:rPr lang="th" sz="18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Google Colab</a:t>
            </a:r>
            <a:r>
              <a:rPr lang="th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you don’t need to install any software. All you need is a Google account, and you can start using it right away. Simply visit:</a:t>
            </a:r>
            <a:r>
              <a:rPr lang="th" sz="18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h" sz="1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https://colab.research.google.com/</a:t>
            </a:r>
            <a:r>
              <a:rPr lang="th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or select NEW NOTEBOOK to start a new file.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9" name="Google Shape;129;p28" title="Google_Colab_p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750" y="1430800"/>
            <a:ext cx="1089326" cy="62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 title="ยินดีต้อนรับสู่ Colab - Colab - Google Chrome 1_1_2026 10_38_17 PM.png"/>
          <p:cNvPicPr preferRelativeResize="0"/>
          <p:nvPr/>
        </p:nvPicPr>
        <p:blipFill rotWithShape="1">
          <a:blip r:embed="rId5">
            <a:alphaModFix/>
          </a:blip>
          <a:srcRect t="10626"/>
          <a:stretch/>
        </p:blipFill>
        <p:spPr>
          <a:xfrm>
            <a:off x="292413" y="2836350"/>
            <a:ext cx="4186152" cy="200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 title="ยินดีต้อนรับสู่ Colab - Colab - Google Chrome 1_1_2026 10_43_35 PM.png"/>
          <p:cNvPicPr preferRelativeResize="0"/>
          <p:nvPr/>
        </p:nvPicPr>
        <p:blipFill rotWithShape="1">
          <a:blip r:embed="rId6">
            <a:alphaModFix/>
          </a:blip>
          <a:srcRect t="10626"/>
          <a:stretch/>
        </p:blipFill>
        <p:spPr>
          <a:xfrm>
            <a:off x="4665438" y="2836350"/>
            <a:ext cx="4186157" cy="200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Roboflow</a:t>
            </a:r>
            <a:endParaRPr/>
          </a:p>
        </p:txBody>
      </p:sp>
      <p:sp>
        <p:nvSpPr>
          <p:cNvPr id="137" name="Google Shape;137;p29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9" title="images.png"/>
          <p:cNvPicPr preferRelativeResize="0"/>
          <p:nvPr/>
        </p:nvPicPr>
        <p:blipFill rotWithShape="1">
          <a:blip r:embed="rId3">
            <a:alphaModFix/>
          </a:blip>
          <a:srcRect r="6620"/>
          <a:stretch/>
        </p:blipFill>
        <p:spPr>
          <a:xfrm>
            <a:off x="5959275" y="162000"/>
            <a:ext cx="3110775" cy="9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 txBox="1">
            <a:spLocks noGrp="1"/>
          </p:cNvSpPr>
          <p:nvPr>
            <p:ph type="body" idx="1"/>
          </p:nvPr>
        </p:nvSpPr>
        <p:spPr>
          <a:xfrm>
            <a:off x="311700" y="1312875"/>
            <a:ext cx="8333100" cy="20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h" b="1">
                <a:solidFill>
                  <a:schemeClr val="dk2"/>
                </a:solidFill>
              </a:rPr>
              <a:t>Roboflow</a:t>
            </a:r>
            <a:r>
              <a:rPr lang="th">
                <a:solidFill>
                  <a:schemeClr val="dk2"/>
                </a:solidFill>
              </a:rPr>
              <a:t> is a web-based platform that helps users easily prepare datasets. It can be accessed through a web browser at</a:t>
            </a:r>
            <a:r>
              <a:rPr lang="th">
                <a:solidFill>
                  <a:schemeClr val="dk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h" u="sng">
                <a:solidFill>
                  <a:schemeClr val="hlink"/>
                </a:solidFill>
                <a:hlinkClick r:id="rId4"/>
              </a:rPr>
              <a:t>https://roboflow.com/</a:t>
            </a:r>
            <a:r>
              <a:rPr lang="th">
                <a:solidFill>
                  <a:schemeClr val="dk2"/>
                </a:solidFill>
              </a:rPr>
              <a:t> by signing in with a Google or GitHub account. </a:t>
            </a:r>
            <a:endParaRPr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th">
                <a:solidFill>
                  <a:schemeClr val="dk2"/>
                </a:solidFill>
              </a:rPr>
              <a:t>Users can upload images, annotate data, apply preprocessing and data augmentation, and export datasets in formats ready for training models such as YOLO.</a:t>
            </a:r>
            <a:endParaRPr/>
          </a:p>
        </p:txBody>
      </p:sp>
      <p:pic>
        <p:nvPicPr>
          <p:cNvPr id="140" name="Google Shape;140;p29" title="Projects - Google Chrome 12_26_2025 12_51_59 PM.png"/>
          <p:cNvPicPr preferRelativeResize="0"/>
          <p:nvPr/>
        </p:nvPicPr>
        <p:blipFill rotWithShape="1">
          <a:blip r:embed="rId5">
            <a:alphaModFix/>
          </a:blip>
          <a:srcRect t="10841"/>
          <a:stretch/>
        </p:blipFill>
        <p:spPr>
          <a:xfrm>
            <a:off x="930844" y="3372675"/>
            <a:ext cx="3457675" cy="16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9" title="Create Project - Google Chrome 12_26_2025 1_18_30 PM.png"/>
          <p:cNvPicPr preferRelativeResize="0"/>
          <p:nvPr/>
        </p:nvPicPr>
        <p:blipFill rotWithShape="1">
          <a:blip r:embed="rId6">
            <a:alphaModFix/>
          </a:blip>
          <a:srcRect t="10841"/>
          <a:stretch/>
        </p:blipFill>
        <p:spPr>
          <a:xfrm>
            <a:off x="4755500" y="3372675"/>
            <a:ext cx="3457651" cy="16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Roboflow (AI-Assisted Labeling)</a:t>
            </a:r>
            <a:endParaRPr/>
          </a:p>
        </p:txBody>
      </p:sp>
      <p:sp>
        <p:nvSpPr>
          <p:cNvPr id="147" name="Google Shape;14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5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th" sz="1850">
                <a:solidFill>
                  <a:srgbClr val="0F0F0F"/>
                </a:solidFill>
                <a:highlight>
                  <a:srgbClr val="FFFFFF"/>
                </a:highlight>
              </a:rPr>
              <a:t>Roboflow has implemented the </a:t>
            </a:r>
            <a:r>
              <a:rPr lang="th" sz="1850" b="1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SAM-3</a:t>
            </a:r>
            <a:r>
              <a:rPr lang="th" sz="1850" b="1">
                <a:solidFill>
                  <a:srgbClr val="0F0F0F"/>
                </a:solidFill>
                <a:highlight>
                  <a:srgbClr val="FFFFFF"/>
                </a:highlight>
              </a:rPr>
              <a:t> </a:t>
            </a:r>
            <a:r>
              <a:rPr lang="th" sz="1850">
                <a:solidFill>
                  <a:srgbClr val="0F0F0F"/>
                </a:solidFill>
                <a:highlight>
                  <a:srgbClr val="FFFFFF"/>
                </a:highlight>
              </a:rPr>
              <a:t>model that allows users to build a computer vision detection model in just a few minutes. This tool is designed to quickly get projects and ideas up and running by allowing users to prompt what objects they want to detect.</a:t>
            </a:r>
            <a:endParaRPr sz="2600"/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0625" y="1701175"/>
            <a:ext cx="4871400" cy="2318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/>
          <p:nvPr/>
        </p:nvSpPr>
        <p:spPr>
          <a:xfrm>
            <a:off x="5104050" y="1818200"/>
            <a:ext cx="872400" cy="1349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Google Shape;150;p30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Roboflow (limitation)</a:t>
            </a:r>
            <a:endParaRPr/>
          </a:p>
        </p:txBody>
      </p:sp>
      <p:sp>
        <p:nvSpPr>
          <p:cNvPr id="156" name="Google Shape;156;p31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1"/>
          <p:cNvSpPr/>
          <p:nvPr/>
        </p:nvSpPr>
        <p:spPr>
          <a:xfrm>
            <a:off x="8044625" y="3849375"/>
            <a:ext cx="478800" cy="14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8" name="Google Shape;158;p31" title="images.png"/>
          <p:cNvPicPr preferRelativeResize="0"/>
          <p:nvPr/>
        </p:nvPicPr>
        <p:blipFill rotWithShape="1">
          <a:blip r:embed="rId3">
            <a:alphaModFix/>
          </a:blip>
          <a:srcRect r="6620"/>
          <a:stretch/>
        </p:blipFill>
        <p:spPr>
          <a:xfrm>
            <a:off x="5959275" y="162000"/>
            <a:ext cx="3110775" cy="9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600" y="1499525"/>
            <a:ext cx="6338795" cy="364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/>
        </p:nvSpPr>
        <p:spPr>
          <a:xfrm>
            <a:off x="709500" y="1068425"/>
            <a:ext cx="7725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this lab, we use the </a:t>
            </a: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Roboflow </a:t>
            </a:r>
            <a:r>
              <a:rPr lang="th" sz="16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free plan, which comes with the following limitations</a:t>
            </a:r>
            <a:r>
              <a:rPr lang="th" sz="1600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sz="1600" b="1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31"/>
          <p:cNvSpPr/>
          <p:nvPr/>
        </p:nvSpPr>
        <p:spPr>
          <a:xfrm>
            <a:off x="1703475" y="2920550"/>
            <a:ext cx="1155300" cy="1296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Other Data Labeling Tools</a:t>
            </a:r>
            <a:endParaRPr/>
          </a:p>
        </p:txBody>
      </p:sp>
      <p:pic>
        <p:nvPicPr>
          <p:cNvPr id="167" name="Google Shape;167;p32" title="65b00a73344345c78fa31b1b_Screenshot 2024-01-23 1949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987" y="2027125"/>
            <a:ext cx="4465425" cy="220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 title="17145449624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88" y="1958738"/>
            <a:ext cx="3905932" cy="2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/>
        </p:nvSpPr>
        <p:spPr>
          <a:xfrm>
            <a:off x="1059600" y="4681800"/>
            <a:ext cx="212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LabelMe</a:t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32"/>
          <p:cNvSpPr txBox="1"/>
          <p:nvPr/>
        </p:nvSpPr>
        <p:spPr>
          <a:xfrm>
            <a:off x="5792700" y="4681800"/>
            <a:ext cx="189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2500"/>
              </a:lnSpc>
              <a:spcBef>
                <a:spcPts val="2300"/>
              </a:spcBef>
              <a:spcAft>
                <a:spcPts val="800"/>
              </a:spcAft>
              <a:buNone/>
            </a:pPr>
            <a:r>
              <a:rPr lang="th" sz="1800">
                <a:solidFill>
                  <a:schemeClr val="dk2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CVAT</a:t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32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944400" y="1313488"/>
            <a:ext cx="725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Besides Roboflow, there are other tools that can perform labeling, such as </a:t>
            </a:r>
            <a:r>
              <a:rPr lang="th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LabelMe</a:t>
            </a:r>
            <a:r>
              <a:rPr lang="th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</a:t>
            </a:r>
            <a:r>
              <a:rPr lang="th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CVAT</a:t>
            </a:r>
            <a:r>
              <a:rPr lang="th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Other Data Labeling Tools (cont.)</a:t>
            </a:r>
            <a:endParaRPr/>
          </a:p>
        </p:txBody>
      </p:sp>
      <p:sp>
        <p:nvSpPr>
          <p:cNvPr id="178" name="Google Shape;178;p33"/>
          <p:cNvSpPr txBox="1"/>
          <p:nvPr/>
        </p:nvSpPr>
        <p:spPr>
          <a:xfrm>
            <a:off x="6400800" y="47784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5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9" name="Google Shape;179;p33"/>
          <p:cNvGraphicFramePr/>
          <p:nvPr/>
        </p:nvGraphicFramePr>
        <p:xfrm>
          <a:off x="203475" y="1591275"/>
          <a:ext cx="8737050" cy="2757622"/>
        </p:xfrm>
        <a:graphic>
          <a:graphicData uri="http://schemas.openxmlformats.org/drawingml/2006/table">
            <a:tbl>
              <a:tblPr>
                <a:noFill/>
                <a:tableStyleId>{F48AEF3D-3B87-4408-B76B-B67235C705D7}</a:tableStyleId>
              </a:tblPr>
              <a:tblGrid>
                <a:gridCol w="100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Tool</a:t>
                      </a:r>
                      <a:endParaRPr sz="12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Developer</a:t>
                      </a:r>
                      <a:endParaRPr sz="12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Main Use</a:t>
                      </a:r>
                      <a:endParaRPr sz="12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Strengths</a:t>
                      </a:r>
                      <a:endParaRPr sz="12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Limitations</a:t>
                      </a:r>
                      <a:endParaRPr sz="12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CVAT</a:t>
                      </a:r>
                      <a:endParaRPr sz="12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Intel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Detection, Segmentation, Tracking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Powerful for large datasets 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Supports image &amp; video 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Team collaboration</a:t>
                      </a:r>
                      <a:endParaRPr sz="1200">
                        <a:solidFill>
                          <a:srgbClr val="0000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Setup is complex 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UI less beginner-friendly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Roboflow</a:t>
                      </a:r>
                      <a:endParaRPr sz="12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Roboflow Inc.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Detection &amp; Segmentation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AI-assisted labeling </a:t>
                      </a:r>
                      <a:endParaRPr sz="1200">
                        <a:solidFill>
                          <a:srgbClr val="0000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Dataset management &amp; augmentation 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Easy model export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The free plan has limitations 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Cloud-based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 b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LabelMe</a:t>
                      </a:r>
                      <a:endParaRPr sz="1200" b="1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MIT CSAIL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Image Segmentation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Simple and lightweight 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Easy to use for beginners 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Good for academic use</a:t>
                      </a:r>
                      <a:endParaRPr sz="1200">
                        <a:solidFill>
                          <a:srgbClr val="0000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Manual labeling only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• Limited features for large datasets</a:t>
                      </a:r>
                      <a:endParaRPr sz="12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1024</Words>
  <Application>Microsoft Macintosh PowerPoint</Application>
  <PresentationFormat>On-screen Show (16:9)</PresentationFormat>
  <Paragraphs>147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Raleway</vt:lpstr>
      <vt:lpstr>Arial</vt:lpstr>
      <vt:lpstr>Calibri</vt:lpstr>
      <vt:lpstr>Source Sans Pro</vt:lpstr>
      <vt:lpstr>Simple Light</vt:lpstr>
      <vt:lpstr>Plum</vt:lpstr>
      <vt:lpstr>Lab 6: Imaging tools (Roboflow)</vt:lpstr>
      <vt:lpstr>Outline</vt:lpstr>
      <vt:lpstr>Objective</vt:lpstr>
      <vt:lpstr>Material</vt:lpstr>
      <vt:lpstr>Roboflow</vt:lpstr>
      <vt:lpstr>Roboflow (AI-Assisted Labeling)</vt:lpstr>
      <vt:lpstr>Roboflow (limitation)</vt:lpstr>
      <vt:lpstr>Other Data Labeling Tools</vt:lpstr>
      <vt:lpstr>Other Data Labeling Tools (cont.)</vt:lpstr>
      <vt:lpstr>Lab 6.1: Object detection dataset  (Polyp Detection)</vt:lpstr>
      <vt:lpstr>Dataset: kvasir dataset (2017)</vt:lpstr>
      <vt:lpstr>Dataset: kvasir dataset (2017)</vt:lpstr>
      <vt:lpstr>Lab 6.1: Object detection dataset  </vt:lpstr>
      <vt:lpstr>Lab 6.1: Object detection dataset  </vt:lpstr>
      <vt:lpstr>Lab 6.1: Object detection dataset  </vt:lpstr>
      <vt:lpstr>Lab 6.1: Object detection dataset  </vt:lpstr>
      <vt:lpstr>Lab 6.1: Object detection dataset  </vt:lpstr>
      <vt:lpstr>Lab 6.1: Object detection dataset  </vt:lpstr>
      <vt:lpstr>Lab6.1: Object detection dataset  </vt:lpstr>
      <vt:lpstr>Lab 6.1: Object detection dataset  </vt:lpstr>
      <vt:lpstr>Lab 6.1: Object detection dataset  </vt:lpstr>
      <vt:lpstr>Lab 6.2: Segmentation dataset (Polyp Segmentation)  </vt:lpstr>
      <vt:lpstr>Lab 6.2: Segmentation dataset </vt:lpstr>
      <vt:lpstr>Lab 6.2: Segmentation dataset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Asst.Prof.Peerapon Vateekul</cp:lastModifiedBy>
  <cp:revision>1</cp:revision>
  <dcterms:modified xsi:type="dcterms:W3CDTF">2026-01-14T17:37:13Z</dcterms:modified>
</cp:coreProperties>
</file>